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1" autoAdjust="0"/>
    <p:restoredTop sz="94660"/>
  </p:normalViewPr>
  <p:slideViewPr>
    <p:cSldViewPr snapToGrid="0">
      <p:cViewPr varScale="1">
        <p:scale>
          <a:sx n="71" d="100"/>
          <a:sy n="71" d="100"/>
        </p:scale>
        <p:origin x="4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CC1104-92F6-7EC5-BC7F-9E316FF6E9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k-SK" dirty="0">
                <a:solidFill>
                  <a:schemeClr val="bg1"/>
                </a:solidFill>
              </a:rPr>
              <a:t>POHYBOVÉ KREDITOVÉ POŽIADAVKY ZO ŠPECIALIZÁCIE KONDIČNÝ TRÉNER</a:t>
            </a:r>
            <a:br>
              <a:rPr lang="sk-SK" dirty="0">
                <a:solidFill>
                  <a:schemeClr val="bg1"/>
                </a:solidFill>
              </a:rPr>
            </a:br>
            <a:br>
              <a:rPr lang="sk-SK" dirty="0">
                <a:solidFill>
                  <a:schemeClr val="bg1"/>
                </a:solidFill>
              </a:rPr>
            </a:br>
            <a:r>
              <a:rPr lang="sk-SK" dirty="0" err="1">
                <a:solidFill>
                  <a:schemeClr val="bg1"/>
                </a:solidFill>
              </a:rPr>
              <a:t>TaDŠŠ</a:t>
            </a:r>
            <a:r>
              <a:rPr lang="sk-SK" dirty="0">
                <a:solidFill>
                  <a:schemeClr val="bg1"/>
                </a:solidFill>
              </a:rPr>
              <a:t> - II aeróbna vytrvalosť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156B651-B8E4-5DD2-8196-2B4CE35370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50424" y="5849471"/>
            <a:ext cx="6781799" cy="833718"/>
          </a:xfrm>
        </p:spPr>
        <p:txBody>
          <a:bodyPr/>
          <a:lstStyle/>
          <a:p>
            <a:r>
              <a:rPr lang="sk-SK" dirty="0"/>
              <a:t>vypracoval - Mgr. Radovan Hadža, PHD.</a:t>
            </a:r>
          </a:p>
        </p:txBody>
      </p:sp>
    </p:spTree>
    <p:extLst>
      <p:ext uri="{BB962C8B-B14F-4D97-AF65-F5344CB8AC3E}">
        <p14:creationId xmlns:p14="http://schemas.microsoft.com/office/powerpoint/2010/main" val="4143849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4268C5-0CFF-BAD4-7280-63BF7E21C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5526788"/>
          </a:xfrm>
        </p:spPr>
        <p:txBody>
          <a:bodyPr/>
          <a:lstStyle/>
          <a:p>
            <a:pPr algn="ctr"/>
            <a:r>
              <a:rPr lang="sk-SK" dirty="0">
                <a:solidFill>
                  <a:schemeClr val="bg1"/>
                </a:solidFill>
              </a:rPr>
              <a:t>tvoria max. 20 % z celkového hodnotenia </a:t>
            </a:r>
            <a:br>
              <a:rPr lang="sk-SK" dirty="0">
                <a:solidFill>
                  <a:schemeClr val="bg1"/>
                </a:solidFill>
              </a:rPr>
            </a:br>
            <a:r>
              <a:rPr lang="sk-SK" dirty="0">
                <a:solidFill>
                  <a:schemeClr val="bg1"/>
                </a:solidFill>
              </a:rPr>
              <a:t>viď podmienky získania kreditov</a:t>
            </a:r>
            <a:br>
              <a:rPr lang="sk-SK" dirty="0">
                <a:solidFill>
                  <a:schemeClr val="bg1"/>
                </a:solidFill>
              </a:rPr>
            </a:br>
            <a:r>
              <a:rPr lang="sk-SK" dirty="0">
                <a:solidFill>
                  <a:schemeClr val="bg1"/>
                </a:solidFill>
              </a:rPr>
              <a:t> Z predmetu.</a:t>
            </a:r>
          </a:p>
        </p:txBody>
      </p:sp>
    </p:spTree>
    <p:extLst>
      <p:ext uri="{BB962C8B-B14F-4D97-AF65-F5344CB8AC3E}">
        <p14:creationId xmlns:p14="http://schemas.microsoft.com/office/powerpoint/2010/main" val="2735664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24B2D6-0FCC-D94B-F422-70D041B54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247" y="618518"/>
            <a:ext cx="10348164" cy="1478570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>
                <a:solidFill>
                  <a:schemeClr val="bg1"/>
                </a:solidFill>
              </a:rPr>
              <a:t>Pre postúpenie do ďalšieho semestra je nevyhnutné</a:t>
            </a:r>
            <a:br>
              <a:rPr lang="sk-SK" dirty="0">
                <a:solidFill>
                  <a:schemeClr val="bg1"/>
                </a:solidFill>
              </a:rPr>
            </a:br>
            <a:r>
              <a:rPr lang="sk-SK" dirty="0">
                <a:solidFill>
                  <a:schemeClr val="bg1"/>
                </a:solidFill>
              </a:rPr>
              <a:t>             - absolvovať všetky </a:t>
            </a:r>
            <a:r>
              <a:rPr lang="sk-SK" sz="4000" b="1" dirty="0">
                <a:solidFill>
                  <a:schemeClr val="bg1"/>
                </a:solidFill>
              </a:rPr>
              <a:t>4</a:t>
            </a:r>
            <a:r>
              <a:rPr lang="sk-SK" dirty="0">
                <a:solidFill>
                  <a:schemeClr val="bg1"/>
                </a:solidFill>
              </a:rPr>
              <a:t> položky</a:t>
            </a:r>
            <a:br>
              <a:rPr lang="sk-SK" dirty="0">
                <a:solidFill>
                  <a:schemeClr val="bg1"/>
                </a:solidFill>
              </a:rPr>
            </a:br>
            <a:r>
              <a:rPr lang="sk-SK" dirty="0">
                <a:solidFill>
                  <a:schemeClr val="bg1"/>
                </a:solidFill>
              </a:rPr>
              <a:t>- splniť </a:t>
            </a:r>
            <a:r>
              <a:rPr lang="sk-SK" sz="4400" b="1" dirty="0">
                <a:solidFill>
                  <a:schemeClr val="bg1"/>
                </a:solidFill>
              </a:rPr>
              <a:t>3</a:t>
            </a:r>
            <a:r>
              <a:rPr lang="sk-SK" dirty="0">
                <a:solidFill>
                  <a:schemeClr val="bg1"/>
                </a:solidFill>
              </a:rPr>
              <a:t> zo </a:t>
            </a:r>
            <a:r>
              <a:rPr lang="sk-SK" sz="4400" dirty="0">
                <a:solidFill>
                  <a:schemeClr val="bg1"/>
                </a:solidFill>
              </a:rPr>
              <a:t>4</a:t>
            </a:r>
            <a:r>
              <a:rPr lang="sk-SK" dirty="0">
                <a:solidFill>
                  <a:schemeClr val="bg1"/>
                </a:solidFill>
              </a:rPr>
              <a:t> položiek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5B0AFECE-5414-F599-A986-6464D3BFE023}"/>
              </a:ext>
            </a:extLst>
          </p:cNvPr>
          <p:cNvSpPr txBox="1"/>
          <p:nvPr/>
        </p:nvSpPr>
        <p:spPr>
          <a:xfrm>
            <a:off x="1246747" y="3240741"/>
            <a:ext cx="96953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200" dirty="0">
                <a:solidFill>
                  <a:schemeClr val="bg1"/>
                </a:solidFill>
              </a:rPr>
              <a:t>V prípade nesplnenia je možné prihliadať na </a:t>
            </a:r>
            <a:r>
              <a:rPr lang="sk-SK" sz="3200" b="1" dirty="0">
                <a:solidFill>
                  <a:schemeClr val="bg1"/>
                </a:solidFill>
              </a:rPr>
              <a:t>nevyhnutné</a:t>
            </a:r>
            <a:r>
              <a:rPr lang="sk-SK" sz="3200" dirty="0">
                <a:solidFill>
                  <a:schemeClr val="bg1"/>
                </a:solidFill>
              </a:rPr>
              <a:t> preukázanie </a:t>
            </a:r>
            <a:r>
              <a:rPr lang="sk-SK" sz="3200" dirty="0">
                <a:solidFill>
                  <a:schemeClr val="bg1"/>
                </a:solidFill>
                <a:highlight>
                  <a:srgbClr val="FFFF00"/>
                </a:highlight>
              </a:rPr>
              <a:t>zlepšenia</a:t>
            </a:r>
            <a:r>
              <a:rPr lang="sk-SK" sz="3200" dirty="0">
                <a:solidFill>
                  <a:schemeClr val="bg1"/>
                </a:solidFill>
              </a:rPr>
              <a:t> na základe individuálneho systematického tréningu!</a:t>
            </a:r>
          </a:p>
        </p:txBody>
      </p:sp>
    </p:spTree>
    <p:extLst>
      <p:ext uri="{BB962C8B-B14F-4D97-AF65-F5344CB8AC3E}">
        <p14:creationId xmlns:p14="http://schemas.microsoft.com/office/powerpoint/2010/main" val="4111211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BC9CB0-2FE6-B720-0E96-E76C3C561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095" y="618518"/>
            <a:ext cx="2529634" cy="1023993"/>
          </a:xfrm>
        </p:spPr>
        <p:txBody>
          <a:bodyPr/>
          <a:lstStyle/>
          <a:p>
            <a:r>
              <a:rPr lang="sk-SK" dirty="0">
                <a:solidFill>
                  <a:schemeClr val="bg1"/>
                </a:solidFill>
              </a:rPr>
              <a:t>Tabuľka</a:t>
            </a:r>
          </a:p>
        </p:txBody>
      </p:sp>
      <p:graphicFrame>
        <p:nvGraphicFramePr>
          <p:cNvPr id="8" name="Tabuľka 7">
            <a:extLst>
              <a:ext uri="{FF2B5EF4-FFF2-40B4-BE49-F238E27FC236}">
                <a16:creationId xmlns:a16="http://schemas.microsoft.com/office/drawing/2014/main" id="{E56C9D83-B858-04A4-7B21-E1A3C46C14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7333695"/>
              </p:ext>
            </p:extLst>
          </p:nvPr>
        </p:nvGraphicFramePr>
        <p:xfrm>
          <a:off x="1222095" y="1642511"/>
          <a:ext cx="9227857" cy="3749760"/>
        </p:xfrm>
        <a:graphic>
          <a:graphicData uri="http://schemas.openxmlformats.org/drawingml/2006/table">
            <a:tbl>
              <a:tblPr/>
              <a:tblGrid>
                <a:gridCol w="2838917">
                  <a:extLst>
                    <a:ext uri="{9D8B030D-6E8A-4147-A177-3AD203B41FA5}">
                      <a16:colId xmlns:a16="http://schemas.microsoft.com/office/drawing/2014/main" val="2381298407"/>
                    </a:ext>
                  </a:extLst>
                </a:gridCol>
                <a:gridCol w="1062317">
                  <a:extLst>
                    <a:ext uri="{9D8B030D-6E8A-4147-A177-3AD203B41FA5}">
                      <a16:colId xmlns:a16="http://schemas.microsoft.com/office/drawing/2014/main" val="520029484"/>
                    </a:ext>
                  </a:extLst>
                </a:gridCol>
                <a:gridCol w="1048871">
                  <a:extLst>
                    <a:ext uri="{9D8B030D-6E8A-4147-A177-3AD203B41FA5}">
                      <a16:colId xmlns:a16="http://schemas.microsoft.com/office/drawing/2014/main" val="3247719714"/>
                    </a:ext>
                  </a:extLst>
                </a:gridCol>
                <a:gridCol w="1075765">
                  <a:extLst>
                    <a:ext uri="{9D8B030D-6E8A-4147-A177-3AD203B41FA5}">
                      <a16:colId xmlns:a16="http://schemas.microsoft.com/office/drawing/2014/main" val="840672948"/>
                    </a:ext>
                  </a:extLst>
                </a:gridCol>
                <a:gridCol w="1156447">
                  <a:extLst>
                    <a:ext uri="{9D8B030D-6E8A-4147-A177-3AD203B41FA5}">
                      <a16:colId xmlns:a16="http://schemas.microsoft.com/office/drawing/2014/main" val="1092490798"/>
                    </a:ext>
                  </a:extLst>
                </a:gridCol>
                <a:gridCol w="1009802">
                  <a:extLst>
                    <a:ext uri="{9D8B030D-6E8A-4147-A177-3AD203B41FA5}">
                      <a16:colId xmlns:a16="http://schemas.microsoft.com/office/drawing/2014/main" val="1610831073"/>
                    </a:ext>
                  </a:extLst>
                </a:gridCol>
                <a:gridCol w="1035738">
                  <a:extLst>
                    <a:ext uri="{9D8B030D-6E8A-4147-A177-3AD203B41FA5}">
                      <a16:colId xmlns:a16="http://schemas.microsoft.com/office/drawing/2014/main" val="3190882407"/>
                    </a:ext>
                  </a:extLst>
                </a:gridCol>
              </a:tblGrid>
              <a:tr h="432537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2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Názov testu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MUŽI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ŽENY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516957"/>
                  </a:ext>
                </a:extLst>
              </a:tr>
              <a:tr h="655459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absolvoval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splnil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bonus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absolvovala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splnila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bonus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6506570"/>
                  </a:ext>
                </a:extLst>
              </a:tr>
              <a:tr h="66544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min 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beh</a:t>
                      </a:r>
                      <a:endParaRPr lang="sk-SK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l" fontAlgn="ctr">
                        <a:buNone/>
                      </a:pPr>
                      <a:r>
                        <a:rPr lang="sk-S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(vzdialenosť)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2400 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2900 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3200 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2000 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2400 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2700 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704175"/>
                  </a:ext>
                </a:extLst>
              </a:tr>
              <a:tr h="66544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Yo-Yo</a:t>
                      </a:r>
                      <a:r>
                        <a:rPr lang="sk-S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IR level 1 </a:t>
                      </a:r>
                    </a:p>
                    <a:p>
                      <a:pPr algn="l" fontAlgn="ctr">
                        <a:buNone/>
                      </a:pPr>
                      <a:r>
                        <a:rPr lang="sk-S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(level)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16.4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19.4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21.4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14.8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16.4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18.4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1939260"/>
                  </a:ext>
                </a:extLst>
              </a:tr>
              <a:tr h="66544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Tlak na lavičke (počet op.)</a:t>
                      </a:r>
                      <a:br>
                        <a:rPr lang="sk-S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sk-S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(muži 2/3 resp. ženy 1/2 TH)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165569"/>
                  </a:ext>
                </a:extLst>
              </a:tr>
              <a:tr h="66544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k-SK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Vznosy</a:t>
                      </a:r>
                      <a:r>
                        <a:rPr lang="sk-S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</a:t>
                      </a:r>
                      <a:r>
                        <a:rPr lang="sk-SK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prednosy</a:t>
                      </a:r>
                      <a:r>
                        <a:rPr lang="sk-S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 na hrazde</a:t>
                      </a:r>
                    </a:p>
                    <a:p>
                      <a:pPr algn="l" fontAlgn="ctr">
                        <a:buNone/>
                      </a:pPr>
                      <a:r>
                        <a:rPr lang="sk-SK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(počet op.)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(5)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(10)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k-SK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(20)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1753051"/>
                  </a:ext>
                </a:extLst>
              </a:tr>
            </a:tbl>
          </a:graphicData>
        </a:graphic>
      </p:graphicFrame>
      <p:sp>
        <p:nvSpPr>
          <p:cNvPr id="9" name="BlokTextu 8">
            <a:extLst>
              <a:ext uri="{FF2B5EF4-FFF2-40B4-BE49-F238E27FC236}">
                <a16:creationId xmlns:a16="http://schemas.microsoft.com/office/drawing/2014/main" id="{C3715F5E-6187-744C-5E45-F231B899112B}"/>
              </a:ext>
            </a:extLst>
          </p:cNvPr>
          <p:cNvSpPr txBox="1"/>
          <p:nvPr/>
        </p:nvSpPr>
        <p:spPr>
          <a:xfrm>
            <a:off x="1344706" y="5839663"/>
            <a:ext cx="9883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*Pri splnení viacerých bonusov možnosť získania lepšieho hodnotenia z predmetu</a:t>
            </a:r>
          </a:p>
          <a:p>
            <a:r>
              <a:rPr lang="sk-SK" dirty="0"/>
              <a:t>*Získaný bonus z jednej požiadavky môže nahradiť nesplnenie inej požiadavky pri preukázanom zlepšení</a:t>
            </a:r>
          </a:p>
        </p:txBody>
      </p:sp>
    </p:spTree>
    <p:extLst>
      <p:ext uri="{BB962C8B-B14F-4D97-AF65-F5344CB8AC3E}">
        <p14:creationId xmlns:p14="http://schemas.microsoft.com/office/powerpoint/2010/main" val="25605257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bvod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TM04033919[[fn=Obvod]]</Template>
  <TotalTime>36</TotalTime>
  <Words>193</Words>
  <Application>Microsoft Office PowerPoint</Application>
  <PresentationFormat>Širokouhlá</PresentationFormat>
  <Paragraphs>48</Paragraphs>
  <Slides>4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4</vt:i4>
      </vt:variant>
    </vt:vector>
  </HeadingPairs>
  <TitlesOfParts>
    <vt:vector size="8" baseType="lpstr">
      <vt:lpstr>Arial</vt:lpstr>
      <vt:lpstr>Times New Roman</vt:lpstr>
      <vt:lpstr>Tw Cen MT</vt:lpstr>
      <vt:lpstr>Obvod</vt:lpstr>
      <vt:lpstr>POHYBOVÉ KREDITOVÉ POŽIADAVKY ZO ŠPECIALIZÁCIE KONDIČNÝ TRÉNER  TaDŠŠ - II aeróbna vytrvalosť</vt:lpstr>
      <vt:lpstr>tvoria max. 20 % z celkového hodnotenia  viď podmienky získania kreditov  Z predmetu.</vt:lpstr>
      <vt:lpstr>Pre postúpenie do ďalšieho semestra je nevyhnutné              - absolvovať všetky 4 položky - splniť 3 zo 4 položiek</vt:lpstr>
      <vt:lpstr>Tabuľka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Hadža Radovan</dc:creator>
  <cp:lastModifiedBy>Hadža Radovan</cp:lastModifiedBy>
  <cp:revision>6</cp:revision>
  <dcterms:created xsi:type="dcterms:W3CDTF">2026-03-26T14:24:10Z</dcterms:created>
  <dcterms:modified xsi:type="dcterms:W3CDTF">2026-10-07T14:48:40Z</dcterms:modified>
</cp:coreProperties>
</file>